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7" r:id="rId3"/>
    <p:sldId id="257" r:id="rId4"/>
    <p:sldId id="258" r:id="rId5"/>
    <p:sldId id="259" r:id="rId6"/>
    <p:sldId id="276" r:id="rId7"/>
    <p:sldId id="272" r:id="rId8"/>
    <p:sldId id="273" r:id="rId9"/>
    <p:sldId id="274" r:id="rId10"/>
    <p:sldId id="271" r:id="rId11"/>
    <p:sldId id="260" r:id="rId12"/>
    <p:sldId id="279" r:id="rId13"/>
    <p:sldId id="278" r:id="rId14"/>
    <p:sldId id="261" r:id="rId15"/>
    <p:sldId id="263" r:id="rId16"/>
    <p:sldId id="264" r:id="rId17"/>
    <p:sldId id="265" r:id="rId18"/>
    <p:sldId id="266" r:id="rId19"/>
  </p:sldIdLst>
  <p:sldSz cx="12192000" cy="6858000"/>
  <p:notesSz cx="6858000" cy="9144000"/>
  <p:embeddedFontLst>
    <p:embeddedFont>
      <p:font typeface="KoPub돋움체 Light" panose="02020603020101020101" pitchFamily="18" charset="-127"/>
      <p:regular r:id="rId20"/>
    </p:embeddedFont>
    <p:embeddedFont>
      <p:font typeface="나눔고딕 Light" panose="020D0904000000000000" pitchFamily="50" charset="-127"/>
      <p:regular r:id="rId21"/>
    </p:embeddedFont>
    <p:embeddedFont>
      <p:font typeface="나눔스퀘어_ac" panose="020B0600000101010101" pitchFamily="50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86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958" y="5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9094D4-8B43-B20A-3BF0-77B843C343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46BE69-69A7-5F0B-C66A-2A6AD3F556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48EE06-80C6-EEA4-114F-2D0C3AD41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001538-3B56-D4A0-4BC4-3E355BE4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F36FE7-01FC-70B5-10AC-B149D974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036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86D88D-0597-A788-1D33-00531CC87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385A06-FEB7-E02C-55CC-8D79869095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49EE30-2C5C-A069-492A-4CA4262B6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7DF4BD-6D0E-9EC1-D348-93A219776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A1CF38-9769-4223-0CF2-41B7F5E84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426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D6BC1D-9675-F644-15D8-55BBF3DED0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E2E453-9068-04B0-2A2D-7F2B42DEEF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0014B0-F536-2BAC-5602-3ED4BA3A3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5A5972-11C5-A56F-0BBA-327C0DFC0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B4F001-767A-4F64-87B4-3B09FC647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86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7D3F09-2AC2-C903-09B4-ADD59699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04F357-3AF0-7D24-C418-FD77E6505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6D36-C70D-AD87-A957-B6FE11CA1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E887A4-3347-E00F-0CE4-985F0FEF7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64E903-4F37-1C43-4777-AB92577F0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597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FC2A8E-0CFB-CCF6-1099-4D05D5DDC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6BF978-8244-03FD-D39F-D5B166C4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A0D845-CD3D-932F-6E79-4162D216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7EEBF8-86F4-17F2-E8AA-83B002A0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14306D-CFED-B16A-82FE-7DCBF6687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210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6F8A4F-4AAB-D7C7-14AB-9515E8A61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F5F18E-2542-8F0C-6E74-44490B275D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79253C-ABF9-75B2-82A5-DD5198FEB0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40F992-FF71-B224-FEFF-D11764BA0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D323AC-0C0D-ADD0-6BCD-6CF846569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F7FFAA-8F77-33E9-A3D9-F4419BB23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582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9B1D50-9539-50D7-9C6C-FFA3F8CAA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7110E7-75E9-62D6-1396-BC7C452DF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BCEA0B5-36E3-9E00-C90F-2462BF715F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7C0F660-20CE-A24E-5F27-6A69CD1CDB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1D76A8A-B00C-F03C-5E60-3F2AB4F30F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83E3CE2-F7B3-DD7C-0117-E0A577A99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C3D8DA8-80BA-99E8-52CB-4FF36FB41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BE2AA8-A831-6819-24C4-2EF99B61D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128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82D11A-45C8-7BFD-7497-07E1F064D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194C3F-D36B-7044-8DD4-110004812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85619BF-186C-B202-8351-077E34B74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C18B1E-DB4E-36F8-BC19-921ACFCEF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018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BC15FB-8944-35E6-1C9B-7ED828BBE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83E0177-6A67-8F83-A0F7-38E8ABBA2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B2FA34-E8B6-4AE0-BC4A-4FBAAC7C3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091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A5ABC1-70FA-6633-589C-171193FE7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59AFD-35A3-898C-D949-EBE10802B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3A02EA-6638-E264-1624-64DCCD0EA0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336EAE-7448-9184-C445-EBAFA97AE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E3516E-FB44-54E0-74AE-1B639C621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9498A6-284C-DE65-FA64-4AA4ABA7D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791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858A33-1366-549A-AB42-01B3B2ADF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BEB4501-50BD-24F7-DBF2-27731C33E2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444D71-2B85-EB0A-29FA-AF94D71C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37443E-9557-4157-3A22-554305119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692EFC-FCC3-96D5-7E43-ED28BE7A5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6C9817-68AA-368E-6A35-24C677FCC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597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75F1552-2230-9B54-DB07-443220D9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8E2A1A-E6F9-1D91-210F-73A936516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99F69E-D807-B02D-D647-368E11D048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97B27C-CF7E-4D17-BC41-884A8B09B72C}" type="datetimeFigureOut">
              <a:rPr lang="ko-KR" altLang="en-US" smtClean="0"/>
              <a:t>2025-05-23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46B1C0-3CF7-CA4C-064D-CE5B608AF6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24D25A-9604-884A-658D-90732EFCC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734D1D-6F1A-4851-B2C5-EDBDF6F85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555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69433210-FC09-42E2-C797-B4ECB12B57C5}"/>
              </a:ext>
            </a:extLst>
          </p:cNvPr>
          <p:cNvCxnSpPr>
            <a:cxnSpLocks/>
          </p:cNvCxnSpPr>
          <p:nvPr/>
        </p:nvCxnSpPr>
        <p:spPr>
          <a:xfrm>
            <a:off x="3576670" y="0"/>
            <a:ext cx="0" cy="355632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9C9F99B-84C2-6A7E-A66F-99EEF62E55EF}"/>
              </a:ext>
            </a:extLst>
          </p:cNvPr>
          <p:cNvCxnSpPr>
            <a:cxnSpLocks/>
          </p:cNvCxnSpPr>
          <p:nvPr/>
        </p:nvCxnSpPr>
        <p:spPr>
          <a:xfrm flipH="1">
            <a:off x="0" y="3556322"/>
            <a:ext cx="3576670" cy="3301678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EA3164D-9516-A471-1559-0C617C40190D}"/>
              </a:ext>
            </a:extLst>
          </p:cNvPr>
          <p:cNvCxnSpPr>
            <a:cxnSpLocks/>
          </p:cNvCxnSpPr>
          <p:nvPr/>
        </p:nvCxnSpPr>
        <p:spPr>
          <a:xfrm flipH="1">
            <a:off x="3576670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실루엣, 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24495A6-4895-839E-FFC7-A380DF672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8" y="2357437"/>
            <a:ext cx="2143125" cy="2143125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A2751C9-A949-5A7A-113F-92E58AD3D38F}"/>
              </a:ext>
            </a:extLst>
          </p:cNvPr>
          <p:cNvCxnSpPr>
            <a:cxnSpLocks/>
          </p:cNvCxnSpPr>
          <p:nvPr/>
        </p:nvCxnSpPr>
        <p:spPr>
          <a:xfrm>
            <a:off x="18501360" y="3556322"/>
            <a:ext cx="0" cy="514784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5B09F37-CADD-A197-5ABD-8BF060AEC629}"/>
              </a:ext>
            </a:extLst>
          </p:cNvPr>
          <p:cNvCxnSpPr>
            <a:cxnSpLocks/>
          </p:cNvCxnSpPr>
          <p:nvPr/>
        </p:nvCxnSpPr>
        <p:spPr>
          <a:xfrm flipH="1">
            <a:off x="3576670" y="870416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사람, 실내, 의류, 컴퓨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38C0019-3183-9C27-878D-0AE4E723A1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41" r="20410" b="13457"/>
          <a:stretch/>
        </p:blipFill>
        <p:spPr>
          <a:xfrm>
            <a:off x="14054791" y="2032255"/>
            <a:ext cx="3745682" cy="3048134"/>
          </a:xfrm>
          <a:prstGeom prst="rect">
            <a:avLst/>
          </a:prstGeom>
        </p:spPr>
      </p:pic>
      <p:pic>
        <p:nvPicPr>
          <p:cNvPr id="10" name="그림 9" descr="텍스트, 사람, 컴퓨터, 실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D43CA17-43BF-74EE-A40E-E5D06061CB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5916" y="2032255"/>
            <a:ext cx="2282114" cy="304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808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48075A-F888-8A03-DF74-F9CE8DD8F7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3B24D0E-AAA5-3895-CF0D-F606BB9B7C09}"/>
              </a:ext>
            </a:extLst>
          </p:cNvPr>
          <p:cNvCxnSpPr>
            <a:cxnSpLocks/>
          </p:cNvCxnSpPr>
          <p:nvPr/>
        </p:nvCxnSpPr>
        <p:spPr>
          <a:xfrm flipH="1">
            <a:off x="6611816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3E8B1C2-BFB2-DF70-92BE-B47B58FD5AB8}"/>
              </a:ext>
            </a:extLst>
          </p:cNvPr>
          <p:cNvSpPr txBox="1"/>
          <p:nvPr/>
        </p:nvSpPr>
        <p:spPr>
          <a:xfrm>
            <a:off x="1358750" y="616604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핵심  기능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0A21DE-F483-4317-0F10-B3259D5FE856}"/>
              </a:ext>
            </a:extLst>
          </p:cNvPr>
          <p:cNvSpPr txBox="1"/>
          <p:nvPr/>
        </p:nvSpPr>
        <p:spPr>
          <a:xfrm>
            <a:off x="1236125" y="1326847"/>
            <a:ext cx="1301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얼굴거리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1386EF-739F-9E56-3E81-BB27A03EA31E}"/>
              </a:ext>
            </a:extLst>
          </p:cNvPr>
          <p:cNvSpPr txBox="1"/>
          <p:nvPr/>
        </p:nvSpPr>
        <p:spPr>
          <a:xfrm>
            <a:off x="2602205" y="1326847"/>
            <a:ext cx="10615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거북목</a:t>
            </a:r>
            <a:endParaRPr lang="ko-KR" altLang="en-US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DE5B23-E660-A188-6C35-809F3F2AEF89}"/>
              </a:ext>
            </a:extLst>
          </p:cNvPr>
          <p:cNvSpPr txBox="1"/>
          <p:nvPr/>
        </p:nvSpPr>
        <p:spPr>
          <a:xfrm>
            <a:off x="1236125" y="1726957"/>
            <a:ext cx="1614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어깨 불균형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6E9E8E-EEE8-A9AE-BD7F-9BFBA4FD617E}"/>
              </a:ext>
            </a:extLst>
          </p:cNvPr>
          <p:cNvSpPr txBox="1"/>
          <p:nvPr/>
        </p:nvSpPr>
        <p:spPr>
          <a:xfrm>
            <a:off x="2911950" y="1726957"/>
            <a:ext cx="13740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고개 각도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F86662-14DE-95A0-1DD5-E9F6490A2EBC}"/>
              </a:ext>
            </a:extLst>
          </p:cNvPr>
          <p:cNvSpPr txBox="1"/>
          <p:nvPr/>
        </p:nvSpPr>
        <p:spPr>
          <a:xfrm>
            <a:off x="2659847" y="3623096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BA0D9D-48C0-3393-3C2F-31067972B363}"/>
              </a:ext>
            </a:extLst>
          </p:cNvPr>
          <p:cNvSpPr txBox="1"/>
          <p:nvPr/>
        </p:nvSpPr>
        <p:spPr>
          <a:xfrm>
            <a:off x="2659846" y="3847886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BDD449-C188-C7AC-59B7-E4FE6BB4E7B6}"/>
              </a:ext>
            </a:extLst>
          </p:cNvPr>
          <p:cNvSpPr txBox="1"/>
          <p:nvPr/>
        </p:nvSpPr>
        <p:spPr>
          <a:xfrm>
            <a:off x="2659846" y="4083598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23009-8955-B2BC-29BB-1BD758FBDF47}"/>
              </a:ext>
            </a:extLst>
          </p:cNvPr>
          <p:cNvSpPr txBox="1"/>
          <p:nvPr/>
        </p:nvSpPr>
        <p:spPr>
          <a:xfrm>
            <a:off x="1236125" y="2641411"/>
            <a:ext cx="3118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에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대한 교정 피드백을 제공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681FBC-44DD-10F1-11EB-E1E1A6A530CF}"/>
              </a:ext>
            </a:extLst>
          </p:cNvPr>
          <p:cNvSpPr txBox="1"/>
          <p:nvPr/>
        </p:nvSpPr>
        <p:spPr>
          <a:xfrm>
            <a:off x="1236125" y="2136026"/>
            <a:ext cx="13740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눈 깜빡임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26D1B0-553D-1AE4-50A7-6333C994F6DD}"/>
              </a:ext>
            </a:extLst>
          </p:cNvPr>
          <p:cNvSpPr txBox="1"/>
          <p:nvPr/>
        </p:nvSpPr>
        <p:spPr>
          <a:xfrm>
            <a:off x="938216" y="4696116"/>
            <a:ext cx="37112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향후 기능 확장 계획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910C7A-36F4-5F2C-78B9-B2FE3428FA66}"/>
              </a:ext>
            </a:extLst>
          </p:cNvPr>
          <p:cNvSpPr txBox="1"/>
          <p:nvPr/>
        </p:nvSpPr>
        <p:spPr>
          <a:xfrm>
            <a:off x="1289184" y="5505295"/>
            <a:ext cx="31229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통계 페이지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캐릭터 피드백</a:t>
            </a:r>
            <a:endParaRPr lang="en-US" altLang="ko-KR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/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Etc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39DD58-5F35-2F5B-7D2D-711AD3A15F93}"/>
              </a:ext>
            </a:extLst>
          </p:cNvPr>
          <p:cNvSpPr txBox="1"/>
          <p:nvPr/>
        </p:nvSpPr>
        <p:spPr>
          <a:xfrm>
            <a:off x="1236125" y="3381552"/>
            <a:ext cx="30267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항목별 간편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ON/OFF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조작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651C78-3F4C-E5F3-EE18-7C87C5F74457}"/>
              </a:ext>
            </a:extLst>
          </p:cNvPr>
          <p:cNvSpPr txBox="1"/>
          <p:nvPr/>
        </p:nvSpPr>
        <p:spPr>
          <a:xfrm>
            <a:off x="-4933427" y="1454170"/>
            <a:ext cx="432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자세 습관 개선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+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사용자 관리에 도움</a:t>
            </a:r>
            <a:b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연령 상관없이 모두에게 이로운 시스템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840D90-4D07-62A2-D99C-7CA5FF20FFD6}"/>
              </a:ext>
            </a:extLst>
          </p:cNvPr>
          <p:cNvSpPr txBox="1"/>
          <p:nvPr/>
        </p:nvSpPr>
        <p:spPr>
          <a:xfrm>
            <a:off x="-3660643" y="680516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기대효과</a:t>
            </a:r>
          </a:p>
        </p:txBody>
      </p:sp>
      <p:pic>
        <p:nvPicPr>
          <p:cNvPr id="20" name="그림 19" descr="가구, 신발류, 사람, 의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EC41EBE-DC4F-6898-22E4-829EE7B38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" t="22443" b="14939"/>
          <a:stretch/>
        </p:blipFill>
        <p:spPr>
          <a:xfrm>
            <a:off x="-4837476" y="2641411"/>
            <a:ext cx="4128510" cy="3410608"/>
          </a:xfrm>
          <a:prstGeom prst="rect">
            <a:avLst/>
          </a:prstGeom>
        </p:spPr>
      </p:pic>
      <p:pic>
        <p:nvPicPr>
          <p:cNvPr id="21" name="그림 20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BDD82BB-FFAA-64AB-D90E-931E75A66E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85" y="1817429"/>
            <a:ext cx="5146580" cy="352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57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C36FAA-D36B-C5F4-CA55-39A3F5EEC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>
            <a:extLst>
              <a:ext uri="{FF2B5EF4-FFF2-40B4-BE49-F238E27FC236}">
                <a16:creationId xmlns:a16="http://schemas.microsoft.com/office/drawing/2014/main" id="{4574DFA3-DA02-2C82-5309-63DD09B859C9}"/>
              </a:ext>
            </a:extLst>
          </p:cNvPr>
          <p:cNvSpPr txBox="1"/>
          <p:nvPr/>
        </p:nvSpPr>
        <p:spPr>
          <a:xfrm>
            <a:off x="14382943" y="2820575"/>
            <a:ext cx="21123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We are</a:t>
            </a:r>
            <a:endParaRPr lang="ko-KR" altLang="en-US" sz="4800" b="1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8E472A4-DA05-2F3F-AE68-45B938060249}"/>
              </a:ext>
            </a:extLst>
          </p:cNvPr>
          <p:cNvSpPr txBox="1"/>
          <p:nvPr/>
        </p:nvSpPr>
        <p:spPr>
          <a:xfrm>
            <a:off x="939640" y="1454170"/>
            <a:ext cx="432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자세 습관 개선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+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사용자 관리에 도움</a:t>
            </a:r>
            <a:b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연령 상관없이 모두에게 이로운 시스템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B56D02C-445C-17DA-EF00-064E9939D4D2}"/>
              </a:ext>
            </a:extLst>
          </p:cNvPr>
          <p:cNvCxnSpPr>
            <a:cxnSpLocks/>
          </p:cNvCxnSpPr>
          <p:nvPr/>
        </p:nvCxnSpPr>
        <p:spPr>
          <a:xfrm flipH="1">
            <a:off x="6611816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818E763-31ED-CBA5-A0E2-AA0FD49DA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816" y="1793813"/>
            <a:ext cx="5146580" cy="352501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FB9657AC-4257-A6B9-0573-A96B0157A9E8}"/>
              </a:ext>
            </a:extLst>
          </p:cNvPr>
          <p:cNvSpPr txBox="1"/>
          <p:nvPr/>
        </p:nvSpPr>
        <p:spPr>
          <a:xfrm>
            <a:off x="2212424" y="680516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기대효과</a:t>
            </a:r>
          </a:p>
        </p:txBody>
      </p:sp>
      <p:pic>
        <p:nvPicPr>
          <p:cNvPr id="22" name="그림 21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B224CDD-1C7B-4D5B-D835-20D1AC1C1B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095" y="0"/>
            <a:ext cx="10012785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DB00AE-F937-FB34-9F7A-661B18909019}"/>
              </a:ext>
            </a:extLst>
          </p:cNvPr>
          <p:cNvSpPr txBox="1"/>
          <p:nvPr/>
        </p:nvSpPr>
        <p:spPr>
          <a:xfrm>
            <a:off x="-3942837" y="616604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핵심  기능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158676-04E1-5BC0-8DE0-9171A89AC8A1}"/>
              </a:ext>
            </a:extLst>
          </p:cNvPr>
          <p:cNvSpPr txBox="1"/>
          <p:nvPr/>
        </p:nvSpPr>
        <p:spPr>
          <a:xfrm>
            <a:off x="-4065462" y="1326847"/>
            <a:ext cx="1301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얼굴거리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A4353E-96FD-850E-BDB9-BAFFAA310905}"/>
              </a:ext>
            </a:extLst>
          </p:cNvPr>
          <p:cNvSpPr txBox="1"/>
          <p:nvPr/>
        </p:nvSpPr>
        <p:spPr>
          <a:xfrm>
            <a:off x="-2699382" y="1326847"/>
            <a:ext cx="10615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거북목</a:t>
            </a:r>
            <a:endParaRPr lang="ko-KR" altLang="en-US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D1479-0DB3-BE3F-BAE8-AECBCDAAB5C5}"/>
              </a:ext>
            </a:extLst>
          </p:cNvPr>
          <p:cNvSpPr txBox="1"/>
          <p:nvPr/>
        </p:nvSpPr>
        <p:spPr>
          <a:xfrm>
            <a:off x="-4065462" y="1726957"/>
            <a:ext cx="1614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어깨 불균형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10E5BB-F301-BBFC-B981-7A92C8C92BE2}"/>
              </a:ext>
            </a:extLst>
          </p:cNvPr>
          <p:cNvSpPr txBox="1"/>
          <p:nvPr/>
        </p:nvSpPr>
        <p:spPr>
          <a:xfrm>
            <a:off x="-2389637" y="1726957"/>
            <a:ext cx="13740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고개 각도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F8C651-BA5D-AECA-42F7-447E4BC2EDB1}"/>
              </a:ext>
            </a:extLst>
          </p:cNvPr>
          <p:cNvSpPr txBox="1"/>
          <p:nvPr/>
        </p:nvSpPr>
        <p:spPr>
          <a:xfrm>
            <a:off x="-2641740" y="3623096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24316F-2400-0A8D-F9E1-423EF9146340}"/>
              </a:ext>
            </a:extLst>
          </p:cNvPr>
          <p:cNvSpPr txBox="1"/>
          <p:nvPr/>
        </p:nvSpPr>
        <p:spPr>
          <a:xfrm>
            <a:off x="-2641741" y="3847886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248A44-1A97-D76D-C86E-7317EE21296E}"/>
              </a:ext>
            </a:extLst>
          </p:cNvPr>
          <p:cNvSpPr txBox="1"/>
          <p:nvPr/>
        </p:nvSpPr>
        <p:spPr>
          <a:xfrm>
            <a:off x="-2641741" y="4083598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52CCCE-F5FE-855C-7BB2-00279BFDA288}"/>
              </a:ext>
            </a:extLst>
          </p:cNvPr>
          <p:cNvSpPr txBox="1"/>
          <p:nvPr/>
        </p:nvSpPr>
        <p:spPr>
          <a:xfrm>
            <a:off x="-4065462" y="2641411"/>
            <a:ext cx="3118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에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대한 교정 피드백을 제공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C67071-8D30-CAE8-1F0E-3D31554A66B6}"/>
              </a:ext>
            </a:extLst>
          </p:cNvPr>
          <p:cNvSpPr txBox="1"/>
          <p:nvPr/>
        </p:nvSpPr>
        <p:spPr>
          <a:xfrm>
            <a:off x="-4065462" y="2136026"/>
            <a:ext cx="13740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눈 깜빡임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D16483-BF32-BF68-62FD-359CDDA135E3}"/>
              </a:ext>
            </a:extLst>
          </p:cNvPr>
          <p:cNvSpPr txBox="1"/>
          <p:nvPr/>
        </p:nvSpPr>
        <p:spPr>
          <a:xfrm>
            <a:off x="-4363371" y="4696116"/>
            <a:ext cx="37112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향후 기능 확장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87A5CB-0934-25CA-A8F9-36D4658AFC00}"/>
              </a:ext>
            </a:extLst>
          </p:cNvPr>
          <p:cNvSpPr txBox="1"/>
          <p:nvPr/>
        </p:nvSpPr>
        <p:spPr>
          <a:xfrm>
            <a:off x="-4012403" y="5505295"/>
            <a:ext cx="31229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통계 페이지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캐릭터 피드백</a:t>
            </a:r>
            <a:endParaRPr lang="en-US" altLang="ko-KR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/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Etc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3A4610-470B-667C-896E-FC2E56B23630}"/>
              </a:ext>
            </a:extLst>
          </p:cNvPr>
          <p:cNvSpPr txBox="1"/>
          <p:nvPr/>
        </p:nvSpPr>
        <p:spPr>
          <a:xfrm>
            <a:off x="-4065462" y="3381552"/>
            <a:ext cx="30267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항목별 간편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ON/OFF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조작</a:t>
            </a:r>
          </a:p>
        </p:txBody>
      </p:sp>
      <p:pic>
        <p:nvPicPr>
          <p:cNvPr id="18" name="그림 17" descr="가구, 신발류, 사람, 의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E53221C-D953-36A5-9BF4-40CA09677D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" t="22443" b="14939"/>
          <a:stretch/>
        </p:blipFill>
        <p:spPr>
          <a:xfrm>
            <a:off x="1035591" y="2641411"/>
            <a:ext cx="4128510" cy="341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6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98EDD3-1798-F0F7-3D59-2CEF130CCC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>
            <a:extLst>
              <a:ext uri="{FF2B5EF4-FFF2-40B4-BE49-F238E27FC236}">
                <a16:creationId xmlns:a16="http://schemas.microsoft.com/office/drawing/2014/main" id="{C8E49332-CEBA-AA32-4CC0-65BCCF1E8914}"/>
              </a:ext>
            </a:extLst>
          </p:cNvPr>
          <p:cNvSpPr txBox="1"/>
          <p:nvPr/>
        </p:nvSpPr>
        <p:spPr>
          <a:xfrm>
            <a:off x="14382943" y="2820575"/>
            <a:ext cx="21123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We are</a:t>
            </a:r>
            <a:endParaRPr lang="ko-KR" altLang="en-US" sz="4800" b="1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7215DD6-9A86-8F8C-22D8-03738BDF0712}"/>
              </a:ext>
            </a:extLst>
          </p:cNvPr>
          <p:cNvSpPr txBox="1"/>
          <p:nvPr/>
        </p:nvSpPr>
        <p:spPr>
          <a:xfrm>
            <a:off x="939640" y="1454170"/>
            <a:ext cx="432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자세 습관 개선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+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사용자 관리에 도움</a:t>
            </a:r>
            <a:b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연령 상관없이 모두에게 이로운 시스템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A766688-FB0E-49FC-D8E8-30B50C91781E}"/>
              </a:ext>
            </a:extLst>
          </p:cNvPr>
          <p:cNvCxnSpPr>
            <a:cxnSpLocks/>
          </p:cNvCxnSpPr>
          <p:nvPr/>
        </p:nvCxnSpPr>
        <p:spPr>
          <a:xfrm flipH="1">
            <a:off x="6611816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99C71D2-A75C-BF46-93FD-31AE4521B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816" y="1793813"/>
            <a:ext cx="5146580" cy="352501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6A6668E-22F2-AEC5-61B0-80F681359041}"/>
              </a:ext>
            </a:extLst>
          </p:cNvPr>
          <p:cNvSpPr txBox="1"/>
          <p:nvPr/>
        </p:nvSpPr>
        <p:spPr>
          <a:xfrm>
            <a:off x="2212424" y="680516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기대효과</a:t>
            </a:r>
          </a:p>
        </p:txBody>
      </p:sp>
      <p:pic>
        <p:nvPicPr>
          <p:cNvPr id="22" name="그림 21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06A4657-192A-C9E0-BD4F-39C2E3DE7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095" y="0"/>
            <a:ext cx="10012785" cy="6858000"/>
          </a:xfrm>
          <a:prstGeom prst="rect">
            <a:avLst/>
          </a:prstGeom>
        </p:spPr>
      </p:pic>
      <p:pic>
        <p:nvPicPr>
          <p:cNvPr id="19" name="그림 18" descr="가구, 실내, 천장, 사람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952FDA4-9286-4B81-46D9-813F0A691E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2" t="41128" r="34643" b="7472"/>
          <a:stretch/>
        </p:blipFill>
        <p:spPr>
          <a:xfrm>
            <a:off x="571367" y="2536136"/>
            <a:ext cx="5056958" cy="352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3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139283-37A1-3802-5907-9995A253A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>
            <a:extLst>
              <a:ext uri="{FF2B5EF4-FFF2-40B4-BE49-F238E27FC236}">
                <a16:creationId xmlns:a16="http://schemas.microsoft.com/office/drawing/2014/main" id="{279E96DF-490E-9902-456D-1EE4D94A24BE}"/>
              </a:ext>
            </a:extLst>
          </p:cNvPr>
          <p:cNvSpPr txBox="1"/>
          <p:nvPr/>
        </p:nvSpPr>
        <p:spPr>
          <a:xfrm>
            <a:off x="14382943" y="2820575"/>
            <a:ext cx="21123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We are</a:t>
            </a:r>
            <a:endParaRPr lang="ko-KR" altLang="en-US" sz="4800" b="1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B41C119-C687-9CB6-F1F8-390D0A527EC8}"/>
              </a:ext>
            </a:extLst>
          </p:cNvPr>
          <p:cNvSpPr txBox="1"/>
          <p:nvPr/>
        </p:nvSpPr>
        <p:spPr>
          <a:xfrm>
            <a:off x="939640" y="1454170"/>
            <a:ext cx="432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자세 습관 개선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+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사용자 관리에 도움</a:t>
            </a:r>
            <a:b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연령 상관없이 모두에게 이로운 시스템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8E2D409-1E42-0361-A287-D15FC635E36F}"/>
              </a:ext>
            </a:extLst>
          </p:cNvPr>
          <p:cNvCxnSpPr>
            <a:cxnSpLocks/>
          </p:cNvCxnSpPr>
          <p:nvPr/>
        </p:nvCxnSpPr>
        <p:spPr>
          <a:xfrm flipH="1">
            <a:off x="6611816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EB484BB-CFFC-DADB-AF04-15F02AFA1A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816" y="1793813"/>
            <a:ext cx="5146580" cy="352501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C18C9362-9FC0-6E88-FD2E-F6F040923316}"/>
              </a:ext>
            </a:extLst>
          </p:cNvPr>
          <p:cNvSpPr txBox="1"/>
          <p:nvPr/>
        </p:nvSpPr>
        <p:spPr>
          <a:xfrm>
            <a:off x="2212424" y="680516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기대효과</a:t>
            </a:r>
          </a:p>
        </p:txBody>
      </p:sp>
      <p:pic>
        <p:nvPicPr>
          <p:cNvPr id="22" name="그림 21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EB5C6AD-E78E-6901-9129-B96B4CF37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095" y="0"/>
            <a:ext cx="10012785" cy="6858000"/>
          </a:xfrm>
          <a:prstGeom prst="rect">
            <a:avLst/>
          </a:prstGeom>
        </p:spPr>
      </p:pic>
      <p:pic>
        <p:nvPicPr>
          <p:cNvPr id="3" name="그림 2" descr="가구, 천장, 실내, 책상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1A25ABF-26EE-E0F2-8D56-9098F23004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8" t="38676" r="34386" b="9923"/>
          <a:stretch/>
        </p:blipFill>
        <p:spPr>
          <a:xfrm>
            <a:off x="571367" y="2536137"/>
            <a:ext cx="5056958" cy="352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7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CD62B2-EFD3-F3FF-446C-C0B759467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E71F68DD-06B5-DBCE-2085-3A3FD7BF79DA}"/>
              </a:ext>
            </a:extLst>
          </p:cNvPr>
          <p:cNvSpPr txBox="1"/>
          <p:nvPr/>
        </p:nvSpPr>
        <p:spPr>
          <a:xfrm>
            <a:off x="4039492" y="2820575"/>
            <a:ext cx="21123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We are</a:t>
            </a:r>
            <a:endParaRPr lang="ko-KR" altLang="en-US" sz="4800" b="1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37" name="그림 36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2ED055B-B8C2-D13D-C8C7-F189D804C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816" y="1793813"/>
            <a:ext cx="5146580" cy="3525018"/>
          </a:xfrm>
          <a:prstGeom prst="rect">
            <a:avLst/>
          </a:prstGeom>
        </p:spPr>
      </p:pic>
      <p:pic>
        <p:nvPicPr>
          <p:cNvPr id="38" name="그림 37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37058D8-5637-E801-097E-60315B635B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326" y="0"/>
            <a:ext cx="10012785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94C5B7-079C-AD0C-5AE2-3F92B486B982}"/>
              </a:ext>
            </a:extLst>
          </p:cNvPr>
          <p:cNvSpPr txBox="1"/>
          <p:nvPr/>
        </p:nvSpPr>
        <p:spPr>
          <a:xfrm>
            <a:off x="433604" y="2960370"/>
            <a:ext cx="418518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2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여러분들의 자세</a:t>
            </a:r>
            <a:r>
              <a:rPr lang="en-US" altLang="ko-KR" sz="32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</a:t>
            </a:r>
          </a:p>
          <a:p>
            <a:pPr algn="r"/>
            <a:r>
              <a:rPr lang="ko-KR" altLang="en-US" sz="32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이젠 </a:t>
            </a:r>
            <a:r>
              <a:rPr lang="en-US" altLang="ko-KR" sz="32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TAL</a:t>
            </a:r>
            <a:r>
              <a:rPr lang="ko-KR" altLang="en-US" sz="32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이 </a:t>
            </a:r>
            <a:r>
              <a:rPr lang="ko-KR" altLang="en-US" sz="3200" b="1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지켜줄게요</a:t>
            </a:r>
            <a:endParaRPr lang="ko-KR" altLang="en-US" sz="3200" b="1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1B82C7-BE56-6E0C-FFAF-0918DCF3076C}"/>
              </a:ext>
            </a:extLst>
          </p:cNvPr>
          <p:cNvSpPr txBox="1"/>
          <p:nvPr/>
        </p:nvSpPr>
        <p:spPr>
          <a:xfrm>
            <a:off x="-5628800" y="1454170"/>
            <a:ext cx="432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자세 습관 개선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+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사용자 관리에 도움</a:t>
            </a:r>
            <a:b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연령 상관없이 모두에게 이로운 시스템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FEBC02-A6A2-78EA-BFAF-32F3A398DE41}"/>
              </a:ext>
            </a:extLst>
          </p:cNvPr>
          <p:cNvSpPr txBox="1"/>
          <p:nvPr/>
        </p:nvSpPr>
        <p:spPr>
          <a:xfrm>
            <a:off x="-4356016" y="680516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기대효과</a:t>
            </a:r>
          </a:p>
        </p:txBody>
      </p:sp>
      <p:pic>
        <p:nvPicPr>
          <p:cNvPr id="8" name="그림 7" descr="가구, 천장, 실내, 책상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71BF82D-D895-EE26-9E53-D3A2EC2C65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8" t="38676" r="34386" b="9923"/>
          <a:stretch/>
        </p:blipFill>
        <p:spPr>
          <a:xfrm>
            <a:off x="-5997073" y="2536137"/>
            <a:ext cx="5056958" cy="352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506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57C5B9-4581-2F52-E6E9-40D868870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F697327-85C0-3268-2566-90807FE90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816" y="1793813"/>
            <a:ext cx="5146580" cy="35250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CC8CF2-945F-A13A-C6E0-F4FCE5E43895}"/>
              </a:ext>
            </a:extLst>
          </p:cNvPr>
          <p:cNvSpPr txBox="1"/>
          <p:nvPr/>
        </p:nvSpPr>
        <p:spPr>
          <a:xfrm>
            <a:off x="-5266156" y="2960370"/>
            <a:ext cx="418518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2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여러분들의 자세</a:t>
            </a:r>
            <a:r>
              <a:rPr lang="en-US" altLang="ko-KR" sz="32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</a:t>
            </a:r>
          </a:p>
          <a:p>
            <a:pPr algn="r"/>
            <a:r>
              <a:rPr lang="ko-KR" altLang="en-US" sz="32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이젠 </a:t>
            </a:r>
            <a:r>
              <a:rPr lang="en-US" altLang="ko-KR" sz="32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TAL</a:t>
            </a:r>
            <a:r>
              <a:rPr lang="ko-KR" altLang="en-US" sz="32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이 </a:t>
            </a:r>
            <a:r>
              <a:rPr lang="ko-KR" altLang="en-US" sz="3200" b="1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지켜줄게요</a:t>
            </a:r>
            <a:endParaRPr lang="ko-KR" altLang="en-US" sz="3200" b="1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827FA6-5CBA-0B88-7305-B20374CC22BA}"/>
              </a:ext>
            </a:extLst>
          </p:cNvPr>
          <p:cNvSpPr txBox="1"/>
          <p:nvPr/>
        </p:nvSpPr>
        <p:spPr>
          <a:xfrm>
            <a:off x="2092800" y="2820575"/>
            <a:ext cx="21123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We are</a:t>
            </a:r>
            <a:endParaRPr lang="ko-KR" altLang="en-US" sz="4800" b="1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6" name="그림 5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A3AAD75-C2DB-645C-F84D-2923F676A7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695" y="0"/>
            <a:ext cx="100127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170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F1526C-986B-9F21-B92D-079A807E7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B5C11AA-3E87-920F-49EC-937E06CBB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816" y="1793813"/>
            <a:ext cx="5146580" cy="3525018"/>
          </a:xfrm>
          <a:prstGeom prst="rect">
            <a:avLst/>
          </a:prstGeom>
        </p:spPr>
      </p:pic>
      <p:pic>
        <p:nvPicPr>
          <p:cNvPr id="6" name="그림 5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7017186-3B55-3EDA-3E2B-DA1E985EC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859" y="0"/>
            <a:ext cx="10012785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2EB0A6-5A89-D538-146F-CF6FAD20EB83}"/>
              </a:ext>
            </a:extLst>
          </p:cNvPr>
          <p:cNvSpPr txBox="1"/>
          <p:nvPr/>
        </p:nvSpPr>
        <p:spPr>
          <a:xfrm>
            <a:off x="3668025" y="2820575"/>
            <a:ext cx="34592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Take A </a:t>
            </a:r>
            <a:r>
              <a:rPr lang="en-US" altLang="ko-KR" sz="4800" b="1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Look</a:t>
            </a:r>
            <a:endParaRPr lang="ko-KR" altLang="en-US" sz="4800" b="1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859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77C0E5-09AB-0252-25AF-4F8D5D821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7EC3298-766E-69B2-CBCE-0F9D9C561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8496" y="1793813"/>
            <a:ext cx="5146580" cy="3525018"/>
          </a:xfrm>
          <a:prstGeom prst="rect">
            <a:avLst/>
          </a:prstGeom>
        </p:spPr>
      </p:pic>
      <p:pic>
        <p:nvPicPr>
          <p:cNvPr id="6" name="그림 5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4427728-AB57-8C11-6A4B-361C901E3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6305" y="0"/>
            <a:ext cx="10012785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82B5A3-3CB7-0F51-0ED8-B481E267E069}"/>
              </a:ext>
            </a:extLst>
          </p:cNvPr>
          <p:cNvSpPr txBox="1"/>
          <p:nvPr/>
        </p:nvSpPr>
        <p:spPr>
          <a:xfrm>
            <a:off x="4366392" y="2820575"/>
            <a:ext cx="34592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Take A Look</a:t>
            </a:r>
            <a:endParaRPr lang="ko-KR" altLang="en-US" sz="4800" b="1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BEC23A-3CD2-090C-69F0-4725DE87F484}"/>
              </a:ext>
            </a:extLst>
          </p:cNvPr>
          <p:cNvSpPr txBox="1"/>
          <p:nvPr/>
        </p:nvSpPr>
        <p:spPr>
          <a:xfrm>
            <a:off x="4208535" y="5500211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안재현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D98AFA-ED5A-2FB1-8FDC-3927749D051D}"/>
              </a:ext>
            </a:extLst>
          </p:cNvPr>
          <p:cNvSpPr txBox="1"/>
          <p:nvPr/>
        </p:nvSpPr>
        <p:spPr>
          <a:xfrm>
            <a:off x="5676654" y="5500211"/>
            <a:ext cx="838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현윤성</a:t>
            </a:r>
            <a:endParaRPr lang="ko-KR" altLang="en-US" b="1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9B5A83-9DCD-6B4B-6EB0-D431EAC3590F}"/>
              </a:ext>
            </a:extLst>
          </p:cNvPr>
          <p:cNvSpPr txBox="1"/>
          <p:nvPr/>
        </p:nvSpPr>
        <p:spPr>
          <a:xfrm>
            <a:off x="7144774" y="5500211"/>
            <a:ext cx="838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황재현</a:t>
            </a:r>
          </a:p>
        </p:txBody>
      </p:sp>
    </p:spTree>
    <p:extLst>
      <p:ext uri="{BB962C8B-B14F-4D97-AF65-F5344CB8AC3E}">
        <p14:creationId xmlns:p14="http://schemas.microsoft.com/office/powerpoint/2010/main" val="103092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2D2548-D455-4711-D482-45F50B8C4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59E9E9-3685-9029-E1A4-ADA31583328E}"/>
              </a:ext>
            </a:extLst>
          </p:cNvPr>
          <p:cNvSpPr txBox="1"/>
          <p:nvPr/>
        </p:nvSpPr>
        <p:spPr>
          <a:xfrm>
            <a:off x="4208535" y="5500211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안재현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AEF77D-F416-A601-9CB5-F62C05B41ACF}"/>
              </a:ext>
            </a:extLst>
          </p:cNvPr>
          <p:cNvSpPr txBox="1"/>
          <p:nvPr/>
        </p:nvSpPr>
        <p:spPr>
          <a:xfrm>
            <a:off x="5676654" y="5500211"/>
            <a:ext cx="838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현윤성</a:t>
            </a:r>
            <a:endParaRPr lang="ko-KR" altLang="en-US" b="1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73A2E5-4728-A756-8E18-DAB4A67747E8}"/>
              </a:ext>
            </a:extLst>
          </p:cNvPr>
          <p:cNvSpPr txBox="1"/>
          <p:nvPr/>
        </p:nvSpPr>
        <p:spPr>
          <a:xfrm>
            <a:off x="7144774" y="5500211"/>
            <a:ext cx="838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황재현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0A0188-D69C-D815-ABB5-6E003DB8A870}"/>
              </a:ext>
            </a:extLst>
          </p:cNvPr>
          <p:cNvSpPr txBox="1"/>
          <p:nvPr/>
        </p:nvSpPr>
        <p:spPr>
          <a:xfrm>
            <a:off x="4000715" y="6275308"/>
            <a:ext cx="4190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지금까지 발표를 들어주셔서 감사합니다</a:t>
            </a:r>
            <a:r>
              <a:rPr lang="en-US" altLang="ko-KR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pic>
        <p:nvPicPr>
          <p:cNvPr id="10" name="그림 9" descr="실루엣, 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FB4241B-26B2-4554-B7A2-96C62E44A6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8" y="2357437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604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343D64-85FD-FE7B-A355-781B15994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6E4F0E0-4EF8-7F60-983F-7CC8429B5746}"/>
              </a:ext>
            </a:extLst>
          </p:cNvPr>
          <p:cNvCxnSpPr>
            <a:cxnSpLocks/>
          </p:cNvCxnSpPr>
          <p:nvPr/>
        </p:nvCxnSpPr>
        <p:spPr>
          <a:xfrm>
            <a:off x="-3851764" y="0"/>
            <a:ext cx="0" cy="355632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27A09A-B258-9166-8DA1-79A02E8CCB0D}"/>
              </a:ext>
            </a:extLst>
          </p:cNvPr>
          <p:cNvCxnSpPr>
            <a:cxnSpLocks/>
          </p:cNvCxnSpPr>
          <p:nvPr/>
        </p:nvCxnSpPr>
        <p:spPr>
          <a:xfrm flipH="1">
            <a:off x="-7428434" y="3556322"/>
            <a:ext cx="3576670" cy="3301678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DEDADC4-1226-4876-DB90-C0F50E86FF33}"/>
              </a:ext>
            </a:extLst>
          </p:cNvPr>
          <p:cNvCxnSpPr>
            <a:cxnSpLocks/>
          </p:cNvCxnSpPr>
          <p:nvPr/>
        </p:nvCxnSpPr>
        <p:spPr>
          <a:xfrm flipH="1">
            <a:off x="-3851764" y="3556322"/>
            <a:ext cx="18371275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실루엣, 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0AC83B1-CBFA-581B-DAB3-E72403D3E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25605" y="2357437"/>
            <a:ext cx="2143125" cy="2143125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5854B05C-E986-375A-8281-C5A2D5580D75}"/>
              </a:ext>
            </a:extLst>
          </p:cNvPr>
          <p:cNvCxnSpPr>
            <a:cxnSpLocks/>
          </p:cNvCxnSpPr>
          <p:nvPr/>
        </p:nvCxnSpPr>
        <p:spPr>
          <a:xfrm>
            <a:off x="14519511" y="3556322"/>
            <a:ext cx="0" cy="514784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B77B8E7-2551-D0E8-6C8C-56C0E7A58237}"/>
              </a:ext>
            </a:extLst>
          </p:cNvPr>
          <p:cNvCxnSpPr>
            <a:cxnSpLocks/>
          </p:cNvCxnSpPr>
          <p:nvPr/>
        </p:nvCxnSpPr>
        <p:spPr>
          <a:xfrm flipH="1">
            <a:off x="-3851764" y="8704162"/>
            <a:ext cx="18371275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3DF4E9B-5A2D-9977-7AEE-E5893E83C7DF}"/>
              </a:ext>
            </a:extLst>
          </p:cNvPr>
          <p:cNvSpPr txBox="1"/>
          <p:nvPr/>
        </p:nvSpPr>
        <p:spPr>
          <a:xfrm>
            <a:off x="17845589" y="1269498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기획의도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18A3C2-69E6-F530-4150-FD32160C272A}"/>
              </a:ext>
            </a:extLst>
          </p:cNvPr>
          <p:cNvSpPr txBox="1"/>
          <p:nvPr/>
        </p:nvSpPr>
        <p:spPr>
          <a:xfrm>
            <a:off x="17845589" y="1910330"/>
            <a:ext cx="50273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컴퓨터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노트북으로 작업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게임을 하는 사람들</a:t>
            </a:r>
            <a:b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보이지 않는 자세의 무너짐</a:t>
            </a:r>
            <a:b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그 변화를 실시간으로 지켜볼 수 있을까</a:t>
            </a:r>
          </a:p>
        </p:txBody>
      </p:sp>
      <p:pic>
        <p:nvPicPr>
          <p:cNvPr id="10" name="그림 9" descr="사람, 실내, 의류, 컴퓨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343F1C9-A2CF-E684-1172-94AE976F6C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41" r="20410" b="13457"/>
          <a:stretch/>
        </p:blipFill>
        <p:spPr>
          <a:xfrm>
            <a:off x="2065899" y="2032255"/>
            <a:ext cx="3745682" cy="3048134"/>
          </a:xfrm>
          <a:prstGeom prst="rect">
            <a:avLst/>
          </a:prstGeom>
        </p:spPr>
      </p:pic>
      <p:pic>
        <p:nvPicPr>
          <p:cNvPr id="14" name="그림 13" descr="텍스트, 사람, 컴퓨터, 실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A963508-0476-3014-B362-9D5455D1B8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024" y="2032255"/>
            <a:ext cx="2282114" cy="304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7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FF821C-A676-9CD6-DA4E-AF416ACE4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0E083B-5220-F66B-7AEB-0B7B04B1016A}"/>
              </a:ext>
            </a:extLst>
          </p:cNvPr>
          <p:cNvSpPr txBox="1"/>
          <p:nvPr/>
        </p:nvSpPr>
        <p:spPr>
          <a:xfrm>
            <a:off x="6380420" y="1269498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기획의도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6CC502-FC60-3E36-24B0-170BC66095E9}"/>
              </a:ext>
            </a:extLst>
          </p:cNvPr>
          <p:cNvSpPr txBox="1"/>
          <p:nvPr/>
        </p:nvSpPr>
        <p:spPr>
          <a:xfrm>
            <a:off x="6380420" y="1910330"/>
            <a:ext cx="50273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컴퓨터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노트북으로 작업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게임을 하는 사람들</a:t>
            </a:r>
            <a:b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보이지 않는 자세의 무너짐</a:t>
            </a:r>
            <a:b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그 변화를 실시간으로 지켜볼 수 있을까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37F1CEA-CA15-7E8C-5E87-D7A41723447E}"/>
              </a:ext>
            </a:extLst>
          </p:cNvPr>
          <p:cNvCxnSpPr>
            <a:cxnSpLocks/>
          </p:cNvCxnSpPr>
          <p:nvPr/>
        </p:nvCxnSpPr>
        <p:spPr>
          <a:xfrm>
            <a:off x="-7700930" y="0"/>
            <a:ext cx="0" cy="355632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31A50091-72A1-E592-5037-DD524D37433D}"/>
              </a:ext>
            </a:extLst>
          </p:cNvPr>
          <p:cNvCxnSpPr>
            <a:cxnSpLocks/>
          </p:cNvCxnSpPr>
          <p:nvPr/>
        </p:nvCxnSpPr>
        <p:spPr>
          <a:xfrm flipH="1">
            <a:off x="-11277600" y="3556322"/>
            <a:ext cx="3576670" cy="3301678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4B63506-B236-4A7F-5236-011F41E991D3}"/>
              </a:ext>
            </a:extLst>
          </p:cNvPr>
          <p:cNvCxnSpPr>
            <a:cxnSpLocks/>
          </p:cNvCxnSpPr>
          <p:nvPr/>
        </p:nvCxnSpPr>
        <p:spPr>
          <a:xfrm flipH="1">
            <a:off x="-7700930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그림 13" descr="실루엣, 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3A79D28-D6D9-EECC-58A0-B7DCD62CB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53162" y="2357437"/>
            <a:ext cx="2143125" cy="2143125"/>
          </a:xfrm>
          <a:prstGeom prst="rect">
            <a:avLst/>
          </a:prstGeom>
        </p:spPr>
      </p:pic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DA7B070-74DF-B017-85EE-A111639F8696}"/>
              </a:ext>
            </a:extLst>
          </p:cNvPr>
          <p:cNvCxnSpPr>
            <a:cxnSpLocks/>
          </p:cNvCxnSpPr>
          <p:nvPr/>
        </p:nvCxnSpPr>
        <p:spPr>
          <a:xfrm flipH="1">
            <a:off x="-7700930" y="870416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65D1039-5F71-56BF-74A5-14ED98A14396}"/>
              </a:ext>
            </a:extLst>
          </p:cNvPr>
          <p:cNvCxnSpPr>
            <a:cxnSpLocks/>
          </p:cNvCxnSpPr>
          <p:nvPr/>
        </p:nvCxnSpPr>
        <p:spPr>
          <a:xfrm>
            <a:off x="7223760" y="3556322"/>
            <a:ext cx="0" cy="514784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261E959-4F0B-6594-1983-80A0F39211A1}"/>
              </a:ext>
            </a:extLst>
          </p:cNvPr>
          <p:cNvSpPr txBox="1"/>
          <p:nvPr/>
        </p:nvSpPr>
        <p:spPr>
          <a:xfrm>
            <a:off x="2504994" y="7928730"/>
            <a:ext cx="2285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TAL</a:t>
            </a:r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등장</a:t>
            </a:r>
          </a:p>
        </p:txBody>
      </p:sp>
      <p:pic>
        <p:nvPicPr>
          <p:cNvPr id="19" name="그림 18" descr="고양이, 텍스트, 클립아트, 만화 영화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787E7C4-B97A-08CB-F09C-4E60DCB57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9439" y="6979841"/>
            <a:ext cx="3448642" cy="344864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F140018-9022-23DB-3103-B49A49BE5764}"/>
              </a:ext>
            </a:extLst>
          </p:cNvPr>
          <p:cNvSpPr txBox="1"/>
          <p:nvPr/>
        </p:nvSpPr>
        <p:spPr>
          <a:xfrm>
            <a:off x="1215359" y="8729335"/>
            <a:ext cx="3724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openCV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와 </a:t>
            </a:r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mediapipe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를 이용해</a:t>
            </a:r>
            <a:endParaRPr lang="en-US" altLang="ko-KR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r"/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데이터를 수집하고 피드백 제공</a:t>
            </a:r>
          </a:p>
        </p:txBody>
      </p:sp>
      <p:pic>
        <p:nvPicPr>
          <p:cNvPr id="5" name="그림 4" descr="사람, 실내, 의류, 컴퓨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8538B95-70FA-2059-8700-53B6412C4A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41" r="20410" b="13457"/>
          <a:stretch/>
        </p:blipFill>
        <p:spPr>
          <a:xfrm>
            <a:off x="2065899" y="600918"/>
            <a:ext cx="3745682" cy="2640240"/>
          </a:xfrm>
          <a:prstGeom prst="rect">
            <a:avLst/>
          </a:prstGeom>
        </p:spPr>
      </p:pic>
      <p:pic>
        <p:nvPicPr>
          <p:cNvPr id="9" name="그림 8" descr="텍스트, 사람, 컴퓨터, 실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60711EE-8993-A6DE-6B5B-78622B157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024" y="3241158"/>
            <a:ext cx="2282114" cy="304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213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794AD9-ADAA-0443-64C8-56847C642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503879-63FE-62FD-7D38-078A13D797EA}"/>
              </a:ext>
            </a:extLst>
          </p:cNvPr>
          <p:cNvSpPr txBox="1"/>
          <p:nvPr/>
        </p:nvSpPr>
        <p:spPr>
          <a:xfrm>
            <a:off x="2504994" y="2782669"/>
            <a:ext cx="2285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TAL</a:t>
            </a:r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등장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7C4B3B-66A1-1357-03A4-17A1EA9A5DDB}"/>
              </a:ext>
            </a:extLst>
          </p:cNvPr>
          <p:cNvSpPr txBox="1"/>
          <p:nvPr/>
        </p:nvSpPr>
        <p:spPr>
          <a:xfrm>
            <a:off x="1215359" y="3683645"/>
            <a:ext cx="3724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openCV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와 </a:t>
            </a:r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mediapipe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를 이용해</a:t>
            </a:r>
            <a:endParaRPr lang="en-US" altLang="ko-KR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r"/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데이터를 수집하고 피드백 제공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CF8649D-0AF0-FE1E-A779-A31196CDEE70}"/>
              </a:ext>
            </a:extLst>
          </p:cNvPr>
          <p:cNvCxnSpPr>
            <a:cxnSpLocks/>
          </p:cNvCxnSpPr>
          <p:nvPr/>
        </p:nvCxnSpPr>
        <p:spPr>
          <a:xfrm flipH="1">
            <a:off x="-7700930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C103E44-24A0-D2FE-F39A-379372ED13A1}"/>
              </a:ext>
            </a:extLst>
          </p:cNvPr>
          <p:cNvCxnSpPr>
            <a:cxnSpLocks/>
          </p:cNvCxnSpPr>
          <p:nvPr/>
        </p:nvCxnSpPr>
        <p:spPr>
          <a:xfrm flipH="1">
            <a:off x="-11277600" y="-1571339"/>
            <a:ext cx="3576670" cy="3301678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94E0131-B781-5705-F10E-E0B49DC54DFF}"/>
              </a:ext>
            </a:extLst>
          </p:cNvPr>
          <p:cNvCxnSpPr>
            <a:cxnSpLocks/>
          </p:cNvCxnSpPr>
          <p:nvPr/>
        </p:nvCxnSpPr>
        <p:spPr>
          <a:xfrm flipH="1">
            <a:off x="-7700930" y="-1571339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BFD4F54-79B3-260E-9438-EA811D7FE6ED}"/>
              </a:ext>
            </a:extLst>
          </p:cNvPr>
          <p:cNvCxnSpPr>
            <a:cxnSpLocks/>
          </p:cNvCxnSpPr>
          <p:nvPr/>
        </p:nvCxnSpPr>
        <p:spPr>
          <a:xfrm>
            <a:off x="7223760" y="-1591518"/>
            <a:ext cx="0" cy="514784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2E9E4DD0-ECA6-018B-CF33-F103F7118F53}"/>
              </a:ext>
            </a:extLst>
          </p:cNvPr>
          <p:cNvSpPr txBox="1"/>
          <p:nvPr/>
        </p:nvSpPr>
        <p:spPr>
          <a:xfrm>
            <a:off x="-13497932" y="908401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핵심기능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9533863-F4A4-1906-7691-A2FCB7C7C5FA}"/>
              </a:ext>
            </a:extLst>
          </p:cNvPr>
          <p:cNvSpPr txBox="1"/>
          <p:nvPr/>
        </p:nvSpPr>
        <p:spPr>
          <a:xfrm>
            <a:off x="-13620557" y="1618644"/>
            <a:ext cx="1301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얼굴거리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D6155B8-D805-67CB-AF9D-AE7C01C39B78}"/>
              </a:ext>
            </a:extLst>
          </p:cNvPr>
          <p:cNvSpPr txBox="1"/>
          <p:nvPr/>
        </p:nvSpPr>
        <p:spPr>
          <a:xfrm>
            <a:off x="-12254477" y="1618644"/>
            <a:ext cx="10615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거북목</a:t>
            </a:r>
            <a:endParaRPr lang="ko-KR" altLang="en-US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16BDFE5-636E-FE43-7DAC-FE8B1E19415C}"/>
              </a:ext>
            </a:extLst>
          </p:cNvPr>
          <p:cNvSpPr txBox="1"/>
          <p:nvPr/>
        </p:nvSpPr>
        <p:spPr>
          <a:xfrm>
            <a:off x="-13620557" y="2018754"/>
            <a:ext cx="1614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어깨 불균형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5566936-E716-46E3-85E4-E68A1FE0C2FF}"/>
              </a:ext>
            </a:extLst>
          </p:cNvPr>
          <p:cNvSpPr txBox="1"/>
          <p:nvPr/>
        </p:nvSpPr>
        <p:spPr>
          <a:xfrm>
            <a:off x="-11944732" y="2018754"/>
            <a:ext cx="13740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고개 각도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06187AF-9F20-C04B-958C-A2CFD3C36906}"/>
              </a:ext>
            </a:extLst>
          </p:cNvPr>
          <p:cNvSpPr txBox="1"/>
          <p:nvPr/>
        </p:nvSpPr>
        <p:spPr>
          <a:xfrm>
            <a:off x="-12196835" y="3367423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DF2C037-050D-04AD-F6A7-D2FE1006FA18}"/>
              </a:ext>
            </a:extLst>
          </p:cNvPr>
          <p:cNvSpPr txBox="1"/>
          <p:nvPr/>
        </p:nvSpPr>
        <p:spPr>
          <a:xfrm>
            <a:off x="-12196836" y="3592213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EBB06EB-8A3A-B3DF-DE61-919706DF5511}"/>
              </a:ext>
            </a:extLst>
          </p:cNvPr>
          <p:cNvSpPr txBox="1"/>
          <p:nvPr/>
        </p:nvSpPr>
        <p:spPr>
          <a:xfrm>
            <a:off x="-12196836" y="3827925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2FEAB97-7656-E95E-6BD9-5838409D7884}"/>
              </a:ext>
            </a:extLst>
          </p:cNvPr>
          <p:cNvSpPr txBox="1"/>
          <p:nvPr/>
        </p:nvSpPr>
        <p:spPr>
          <a:xfrm>
            <a:off x="-13620557" y="3156212"/>
            <a:ext cx="3118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에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대한 교정 피드백을 제공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54EAE02-214D-A31F-83F2-75330F908AA8}"/>
              </a:ext>
            </a:extLst>
          </p:cNvPr>
          <p:cNvSpPr txBox="1"/>
          <p:nvPr/>
        </p:nvSpPr>
        <p:spPr>
          <a:xfrm>
            <a:off x="-13620557" y="2427823"/>
            <a:ext cx="13740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눈 깜빡임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7FE1779-4AB7-D45B-84F7-1AF08E533975}"/>
              </a:ext>
            </a:extLst>
          </p:cNvPr>
          <p:cNvSpPr txBox="1"/>
          <p:nvPr/>
        </p:nvSpPr>
        <p:spPr>
          <a:xfrm>
            <a:off x="-13918466" y="4416417"/>
            <a:ext cx="37112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향후 기능 확장 계획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509B861-6C51-7B04-D97C-0C3081C07805}"/>
              </a:ext>
            </a:extLst>
          </p:cNvPr>
          <p:cNvSpPr txBox="1"/>
          <p:nvPr/>
        </p:nvSpPr>
        <p:spPr>
          <a:xfrm>
            <a:off x="-13567498" y="5225596"/>
            <a:ext cx="31229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통계 페이지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캐릭터 피드백</a:t>
            </a:r>
            <a:endParaRPr lang="en-US" altLang="ko-KR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/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Etc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pic>
        <p:nvPicPr>
          <p:cNvPr id="80" name="그림 79" descr="고양이, 텍스트, 클립아트, 만화 영화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D29E934-1845-2DB0-6ED0-D7055C7C3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439" y="1833780"/>
            <a:ext cx="3448642" cy="3448642"/>
          </a:xfrm>
          <a:prstGeom prst="rect">
            <a:avLst/>
          </a:prstGeom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id="{FF5689F6-F4C8-0E4B-281F-A9B9B1DA8D02}"/>
              </a:ext>
            </a:extLst>
          </p:cNvPr>
          <p:cNvSpPr txBox="1"/>
          <p:nvPr/>
        </p:nvSpPr>
        <p:spPr>
          <a:xfrm>
            <a:off x="-7651752" y="2904782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기대효과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378574B-5EAC-EBD3-B411-176B4C02243C}"/>
              </a:ext>
            </a:extLst>
          </p:cNvPr>
          <p:cNvSpPr txBox="1"/>
          <p:nvPr/>
        </p:nvSpPr>
        <p:spPr>
          <a:xfrm>
            <a:off x="-8924536" y="3678436"/>
            <a:ext cx="432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자세 습관 개선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+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사용자 관리에 도움</a:t>
            </a:r>
            <a:b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연령 상관없이 모두에게 이로운 시스템</a:t>
            </a:r>
          </a:p>
        </p:txBody>
      </p:sp>
      <p:pic>
        <p:nvPicPr>
          <p:cNvPr id="26" name="그림 25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8E38D87-FC4C-4AD1-4365-909B201A15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33894" y="1788604"/>
            <a:ext cx="5146580" cy="35250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39F78-F9BF-8458-B885-DA5E4929DEFC}"/>
              </a:ext>
            </a:extLst>
          </p:cNvPr>
          <p:cNvSpPr txBox="1"/>
          <p:nvPr/>
        </p:nvSpPr>
        <p:spPr>
          <a:xfrm>
            <a:off x="6380420" y="-5700776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0B3D7-7667-83C6-9508-B13CA4A5F023}"/>
              </a:ext>
            </a:extLst>
          </p:cNvPr>
          <p:cNvSpPr txBox="1"/>
          <p:nvPr/>
        </p:nvSpPr>
        <p:spPr>
          <a:xfrm>
            <a:off x="6380420" y="-5059944"/>
            <a:ext cx="50273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컴퓨터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노트북으로 작업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게임을 하는 사람들</a:t>
            </a:r>
            <a:b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보이지 않는 자세의 무너짐</a:t>
            </a:r>
            <a:b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그 변화를 실시간으로 지켜볼 수 있을까</a:t>
            </a:r>
          </a:p>
        </p:txBody>
      </p:sp>
      <p:pic>
        <p:nvPicPr>
          <p:cNvPr id="9" name="그림 8" descr="사람, 실내, 의류, 컴퓨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6F4C99B-8AEA-905B-7CEE-5894566131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41" r="20410" b="13457"/>
          <a:stretch/>
        </p:blipFill>
        <p:spPr>
          <a:xfrm>
            <a:off x="2065899" y="-6196928"/>
            <a:ext cx="3745682" cy="2640240"/>
          </a:xfrm>
          <a:prstGeom prst="rect">
            <a:avLst/>
          </a:prstGeom>
        </p:spPr>
      </p:pic>
      <p:pic>
        <p:nvPicPr>
          <p:cNvPr id="10" name="그림 9" descr="텍스트, 사람, 컴퓨터, 실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513D210-C7EC-8955-C21B-672BC18735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024" y="-3556688"/>
            <a:ext cx="2282114" cy="304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97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5A4FEF-4666-348E-3098-14A2E57DE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F05832A-07F4-4E5B-6A11-7D2F0700AE6F}"/>
              </a:ext>
            </a:extLst>
          </p:cNvPr>
          <p:cNvCxnSpPr>
            <a:cxnSpLocks/>
          </p:cNvCxnSpPr>
          <p:nvPr/>
        </p:nvCxnSpPr>
        <p:spPr>
          <a:xfrm flipH="1">
            <a:off x="6611816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14185666-30B0-F994-8C9D-35001974F137}"/>
              </a:ext>
            </a:extLst>
          </p:cNvPr>
          <p:cNvCxnSpPr>
            <a:cxnSpLocks/>
          </p:cNvCxnSpPr>
          <p:nvPr/>
        </p:nvCxnSpPr>
        <p:spPr>
          <a:xfrm>
            <a:off x="21536506" y="-1591518"/>
            <a:ext cx="0" cy="514784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7D6D893-E2B7-FAFD-06C5-7D2148E1DF64}"/>
              </a:ext>
            </a:extLst>
          </p:cNvPr>
          <p:cNvSpPr txBox="1"/>
          <p:nvPr/>
        </p:nvSpPr>
        <p:spPr>
          <a:xfrm>
            <a:off x="16817740" y="2782669"/>
            <a:ext cx="2285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TAL</a:t>
            </a:r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등장</a:t>
            </a:r>
          </a:p>
        </p:txBody>
      </p:sp>
      <p:pic>
        <p:nvPicPr>
          <p:cNvPr id="31" name="그림 30" descr="고양이, 텍스트, 클립아트, 만화 영화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0940A37-F928-26E4-DB60-7EDF3AECE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185" y="1833780"/>
            <a:ext cx="3448642" cy="344864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42E15A-6791-4787-D1B5-A369DB36270C}"/>
              </a:ext>
            </a:extLst>
          </p:cNvPr>
          <p:cNvSpPr txBox="1"/>
          <p:nvPr/>
        </p:nvSpPr>
        <p:spPr>
          <a:xfrm>
            <a:off x="7266053" y="2909991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기대효과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CEBF29-6BA3-8D7D-7CCF-5F42167C7542}"/>
              </a:ext>
            </a:extLst>
          </p:cNvPr>
          <p:cNvSpPr txBox="1"/>
          <p:nvPr/>
        </p:nvSpPr>
        <p:spPr>
          <a:xfrm>
            <a:off x="5993269" y="3683645"/>
            <a:ext cx="432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자세 습관 개선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+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사용자 관리에 도움</a:t>
            </a:r>
            <a:b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연령 상관없이 모두에게 이로운 시스템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21EA95F-460F-0D67-8A2B-D4437B9531F2}"/>
              </a:ext>
            </a:extLst>
          </p:cNvPr>
          <p:cNvGrpSpPr/>
          <p:nvPr/>
        </p:nvGrpSpPr>
        <p:grpSpPr>
          <a:xfrm>
            <a:off x="15093974" y="841591"/>
            <a:ext cx="10838132" cy="3238040"/>
            <a:chOff x="676934" y="841591"/>
            <a:chExt cx="10838132" cy="323804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F1B60CE-B4D1-756F-5656-9916320B7422}"/>
                </a:ext>
              </a:extLst>
            </p:cNvPr>
            <p:cNvGrpSpPr/>
            <p:nvPr/>
          </p:nvGrpSpPr>
          <p:grpSpPr>
            <a:xfrm>
              <a:off x="676934" y="841591"/>
              <a:ext cx="3238040" cy="3238040"/>
              <a:chOff x="676934" y="841591"/>
              <a:chExt cx="3238040" cy="3238040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883E75CF-0196-0011-A179-15147392B0AA}"/>
                  </a:ext>
                </a:extLst>
              </p:cNvPr>
              <p:cNvSpPr/>
              <p:nvPr/>
            </p:nvSpPr>
            <p:spPr>
              <a:xfrm>
                <a:off x="676934" y="841591"/>
                <a:ext cx="3238040" cy="3238040"/>
              </a:xfrm>
              <a:prstGeom prst="rect">
                <a:avLst/>
              </a:prstGeom>
              <a:solidFill>
                <a:schemeClr val="bg1">
                  <a:lumMod val="50000"/>
                  <a:alpha val="6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38B3BDD-A375-4945-021A-F74967D8DAC9}"/>
                  </a:ext>
                </a:extLst>
              </p:cNvPr>
              <p:cNvSpPr txBox="1"/>
              <p:nvPr/>
            </p:nvSpPr>
            <p:spPr>
              <a:xfrm>
                <a:off x="1616922" y="2277126"/>
                <a:ext cx="135806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ko-KR" altLang="en-US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우리 사진</a:t>
                </a:r>
                <a:r>
                  <a:rPr lang="en-US" altLang="ko-KR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?</a:t>
                </a:r>
                <a:endParaRPr lang="ko-KR" altLang="en-US" sz="2000" dirty="0">
                  <a:solidFill>
                    <a:schemeClr val="bg1"/>
                  </a:solidFill>
                  <a:latin typeface="나눔고딕 Light" panose="020D0904000000000000" pitchFamily="50" charset="-127"/>
                  <a:ea typeface="나눔고딕 Light" panose="020D0904000000000000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B799F93-9189-BCB2-B47E-C02FDF8FB832}"/>
                </a:ext>
              </a:extLst>
            </p:cNvPr>
            <p:cNvGrpSpPr/>
            <p:nvPr/>
          </p:nvGrpSpPr>
          <p:grpSpPr>
            <a:xfrm>
              <a:off x="4476980" y="841591"/>
              <a:ext cx="3238040" cy="3238040"/>
              <a:chOff x="4476980" y="841591"/>
              <a:chExt cx="3238040" cy="3238040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3FE97774-AE02-A0C3-49E4-CB1443F76B1C}"/>
                  </a:ext>
                </a:extLst>
              </p:cNvPr>
              <p:cNvSpPr/>
              <p:nvPr/>
            </p:nvSpPr>
            <p:spPr>
              <a:xfrm>
                <a:off x="4476980" y="841591"/>
                <a:ext cx="3238040" cy="3238040"/>
              </a:xfrm>
              <a:prstGeom prst="rect">
                <a:avLst/>
              </a:prstGeom>
              <a:solidFill>
                <a:schemeClr val="bg1">
                  <a:lumMod val="50000"/>
                  <a:alpha val="6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CA22648-30D5-3D60-F42B-458E01C23C07}"/>
                  </a:ext>
                </a:extLst>
              </p:cNvPr>
              <p:cNvSpPr txBox="1"/>
              <p:nvPr/>
            </p:nvSpPr>
            <p:spPr>
              <a:xfrm>
                <a:off x="5416968" y="2277126"/>
                <a:ext cx="135806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ko-KR" altLang="en-US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우리 사진</a:t>
                </a:r>
                <a:r>
                  <a:rPr lang="en-US" altLang="ko-KR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?</a:t>
                </a:r>
                <a:endParaRPr lang="ko-KR" altLang="en-US" sz="2000" dirty="0">
                  <a:solidFill>
                    <a:schemeClr val="bg1"/>
                  </a:solidFill>
                  <a:latin typeface="나눔고딕 Light" panose="020D0904000000000000" pitchFamily="50" charset="-127"/>
                  <a:ea typeface="나눔고딕 Light" panose="020D0904000000000000" pitchFamily="50" charset="-127"/>
                </a:endParaRP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723F14C4-6A42-4022-690C-8D3FE0D091BF}"/>
                </a:ext>
              </a:extLst>
            </p:cNvPr>
            <p:cNvGrpSpPr/>
            <p:nvPr/>
          </p:nvGrpSpPr>
          <p:grpSpPr>
            <a:xfrm>
              <a:off x="8277026" y="841591"/>
              <a:ext cx="3238040" cy="3238040"/>
              <a:chOff x="8277026" y="841591"/>
              <a:chExt cx="3238040" cy="3238040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B9767C50-1EE5-2770-46B1-BFA6605609F0}"/>
                  </a:ext>
                </a:extLst>
              </p:cNvPr>
              <p:cNvSpPr/>
              <p:nvPr/>
            </p:nvSpPr>
            <p:spPr>
              <a:xfrm>
                <a:off x="8277026" y="841591"/>
                <a:ext cx="3238040" cy="3238040"/>
              </a:xfrm>
              <a:prstGeom prst="rect">
                <a:avLst/>
              </a:prstGeom>
              <a:solidFill>
                <a:schemeClr val="bg1">
                  <a:lumMod val="50000"/>
                  <a:alpha val="6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7130591-BBAF-D537-4863-A42611B798F2}"/>
                  </a:ext>
                </a:extLst>
              </p:cNvPr>
              <p:cNvSpPr txBox="1"/>
              <p:nvPr/>
            </p:nvSpPr>
            <p:spPr>
              <a:xfrm>
                <a:off x="9217014" y="2277126"/>
                <a:ext cx="135806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ko-KR" altLang="en-US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우리 사진</a:t>
                </a:r>
                <a:r>
                  <a:rPr lang="en-US" altLang="ko-KR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?</a:t>
                </a:r>
                <a:endParaRPr lang="ko-KR" altLang="en-US" sz="2000" dirty="0">
                  <a:solidFill>
                    <a:schemeClr val="bg1"/>
                  </a:solidFill>
                  <a:latin typeface="나눔고딕 Light" panose="020D0904000000000000" pitchFamily="50" charset="-127"/>
                  <a:ea typeface="나눔고딕 Light" panose="020D0904000000000000" pitchFamily="50" charset="-127"/>
                </a:endParaRPr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3DB6DD1-8EE9-23F0-D90F-5458EE00EEB3}"/>
              </a:ext>
            </a:extLst>
          </p:cNvPr>
          <p:cNvSpPr txBox="1"/>
          <p:nvPr/>
        </p:nvSpPr>
        <p:spPr>
          <a:xfrm>
            <a:off x="15943492" y="3683645"/>
            <a:ext cx="3724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openCV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와 </a:t>
            </a:r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mediapipe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를 이용해</a:t>
            </a:r>
            <a:endParaRPr lang="en-US" altLang="ko-KR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r"/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데이터를 수집하고 피드백 제공</a:t>
            </a:r>
          </a:p>
        </p:txBody>
      </p:sp>
      <p:pic>
        <p:nvPicPr>
          <p:cNvPr id="33" name="그림 32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47C6E27-D7D4-22F9-1A19-AD76BEE700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85" y="1793813"/>
            <a:ext cx="5146580" cy="352501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165D2CE6-F199-A9A5-174F-5B74B0B78554}"/>
              </a:ext>
            </a:extLst>
          </p:cNvPr>
          <p:cNvSpPr txBox="1"/>
          <p:nvPr/>
        </p:nvSpPr>
        <p:spPr>
          <a:xfrm>
            <a:off x="2119473" y="2761822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실행화면</a:t>
            </a:r>
          </a:p>
        </p:txBody>
      </p:sp>
    </p:spTree>
    <p:extLst>
      <p:ext uri="{BB962C8B-B14F-4D97-AF65-F5344CB8AC3E}">
        <p14:creationId xmlns:p14="http://schemas.microsoft.com/office/powerpoint/2010/main" val="3322279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27D88D-A413-4F6F-5ECC-BF61FDA5E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2A38314-E280-337F-FD20-34C5C7ADBD0A}"/>
              </a:ext>
            </a:extLst>
          </p:cNvPr>
          <p:cNvCxnSpPr>
            <a:cxnSpLocks/>
          </p:cNvCxnSpPr>
          <p:nvPr/>
        </p:nvCxnSpPr>
        <p:spPr>
          <a:xfrm flipH="1">
            <a:off x="6611816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D66B9F16-7D6C-15CA-CDC5-A6B60AC41674}"/>
              </a:ext>
            </a:extLst>
          </p:cNvPr>
          <p:cNvCxnSpPr>
            <a:cxnSpLocks/>
          </p:cNvCxnSpPr>
          <p:nvPr/>
        </p:nvCxnSpPr>
        <p:spPr>
          <a:xfrm>
            <a:off x="21536506" y="-1591518"/>
            <a:ext cx="0" cy="514784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360E532E-FBDD-3DFC-911A-9EB6A4194CFB}"/>
              </a:ext>
            </a:extLst>
          </p:cNvPr>
          <p:cNvSpPr txBox="1"/>
          <p:nvPr/>
        </p:nvSpPr>
        <p:spPr>
          <a:xfrm>
            <a:off x="16817740" y="2782669"/>
            <a:ext cx="2285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TAL</a:t>
            </a:r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등장</a:t>
            </a:r>
          </a:p>
        </p:txBody>
      </p:sp>
      <p:pic>
        <p:nvPicPr>
          <p:cNvPr id="31" name="그림 30" descr="고양이, 텍스트, 클립아트, 만화 영화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01BF032-6ADA-966C-F31F-6E6C70EC2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185" y="1833780"/>
            <a:ext cx="3448642" cy="344864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ABDB20D3-3223-04D5-5DDD-0C01EF37CBF2}"/>
              </a:ext>
            </a:extLst>
          </p:cNvPr>
          <p:cNvSpPr txBox="1"/>
          <p:nvPr/>
        </p:nvSpPr>
        <p:spPr>
          <a:xfrm>
            <a:off x="7266053" y="2909991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기대효과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26D6BBC-6714-A2C3-EDC7-939BC81E755D}"/>
              </a:ext>
            </a:extLst>
          </p:cNvPr>
          <p:cNvSpPr txBox="1"/>
          <p:nvPr/>
        </p:nvSpPr>
        <p:spPr>
          <a:xfrm>
            <a:off x="5993269" y="3683645"/>
            <a:ext cx="432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자세 습관 개선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+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사용자 관리에 도움</a:t>
            </a:r>
            <a:b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연령 상관없이 모두에게 이로운 시스템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2E7534E-0271-2D4F-741E-06216FA11811}"/>
              </a:ext>
            </a:extLst>
          </p:cNvPr>
          <p:cNvGrpSpPr/>
          <p:nvPr/>
        </p:nvGrpSpPr>
        <p:grpSpPr>
          <a:xfrm>
            <a:off x="15093974" y="841591"/>
            <a:ext cx="10838132" cy="3238040"/>
            <a:chOff x="676934" y="841591"/>
            <a:chExt cx="10838132" cy="323804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364E7F7-017D-006C-FBE6-054E61B23B1D}"/>
                </a:ext>
              </a:extLst>
            </p:cNvPr>
            <p:cNvGrpSpPr/>
            <p:nvPr/>
          </p:nvGrpSpPr>
          <p:grpSpPr>
            <a:xfrm>
              <a:off x="676934" y="841591"/>
              <a:ext cx="3238040" cy="3238040"/>
              <a:chOff x="676934" y="841591"/>
              <a:chExt cx="3238040" cy="3238040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79EE24AD-34CA-2A0C-7780-0B4F784A72A3}"/>
                  </a:ext>
                </a:extLst>
              </p:cNvPr>
              <p:cNvSpPr/>
              <p:nvPr/>
            </p:nvSpPr>
            <p:spPr>
              <a:xfrm>
                <a:off x="676934" y="841591"/>
                <a:ext cx="3238040" cy="3238040"/>
              </a:xfrm>
              <a:prstGeom prst="rect">
                <a:avLst/>
              </a:prstGeom>
              <a:solidFill>
                <a:schemeClr val="bg1">
                  <a:lumMod val="50000"/>
                  <a:alpha val="6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55E62EE-D60E-5453-2EC4-DAA3DEC9D849}"/>
                  </a:ext>
                </a:extLst>
              </p:cNvPr>
              <p:cNvSpPr txBox="1"/>
              <p:nvPr/>
            </p:nvSpPr>
            <p:spPr>
              <a:xfrm>
                <a:off x="1616922" y="2277126"/>
                <a:ext cx="135806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ko-KR" altLang="en-US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우리 사진</a:t>
                </a:r>
                <a:r>
                  <a:rPr lang="en-US" altLang="ko-KR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?</a:t>
                </a:r>
                <a:endParaRPr lang="ko-KR" altLang="en-US" sz="2000" dirty="0">
                  <a:solidFill>
                    <a:schemeClr val="bg1"/>
                  </a:solidFill>
                  <a:latin typeface="나눔고딕 Light" panose="020D0904000000000000" pitchFamily="50" charset="-127"/>
                  <a:ea typeface="나눔고딕 Light" panose="020D0904000000000000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CDDCEFA0-B2BB-BAD0-7C30-431C1EF61E87}"/>
                </a:ext>
              </a:extLst>
            </p:cNvPr>
            <p:cNvGrpSpPr/>
            <p:nvPr/>
          </p:nvGrpSpPr>
          <p:grpSpPr>
            <a:xfrm>
              <a:off x="4476980" y="841591"/>
              <a:ext cx="3238040" cy="3238040"/>
              <a:chOff x="4476980" y="841591"/>
              <a:chExt cx="3238040" cy="3238040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E5230CE7-46B6-6B12-D8FA-C60D5BD77F59}"/>
                  </a:ext>
                </a:extLst>
              </p:cNvPr>
              <p:cNvSpPr/>
              <p:nvPr/>
            </p:nvSpPr>
            <p:spPr>
              <a:xfrm>
                <a:off x="4476980" y="841591"/>
                <a:ext cx="3238040" cy="3238040"/>
              </a:xfrm>
              <a:prstGeom prst="rect">
                <a:avLst/>
              </a:prstGeom>
              <a:solidFill>
                <a:schemeClr val="bg1">
                  <a:lumMod val="50000"/>
                  <a:alpha val="6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74FDF24-8095-ECE7-E711-0012A976CD9E}"/>
                  </a:ext>
                </a:extLst>
              </p:cNvPr>
              <p:cNvSpPr txBox="1"/>
              <p:nvPr/>
            </p:nvSpPr>
            <p:spPr>
              <a:xfrm>
                <a:off x="5416968" y="2277126"/>
                <a:ext cx="135806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ko-KR" altLang="en-US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우리 사진</a:t>
                </a:r>
                <a:r>
                  <a:rPr lang="en-US" altLang="ko-KR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?</a:t>
                </a:r>
                <a:endParaRPr lang="ko-KR" altLang="en-US" sz="2000" dirty="0">
                  <a:solidFill>
                    <a:schemeClr val="bg1"/>
                  </a:solidFill>
                  <a:latin typeface="나눔고딕 Light" panose="020D0904000000000000" pitchFamily="50" charset="-127"/>
                  <a:ea typeface="나눔고딕 Light" panose="020D0904000000000000" pitchFamily="50" charset="-127"/>
                </a:endParaRP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40B21A7-F435-1E4B-6EB8-F922AD891F0F}"/>
                </a:ext>
              </a:extLst>
            </p:cNvPr>
            <p:cNvGrpSpPr/>
            <p:nvPr/>
          </p:nvGrpSpPr>
          <p:grpSpPr>
            <a:xfrm>
              <a:off x="8277026" y="841591"/>
              <a:ext cx="3238040" cy="3238040"/>
              <a:chOff x="8277026" y="841591"/>
              <a:chExt cx="3238040" cy="3238040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D45B2767-037E-2371-C6FF-C81B4D8876F9}"/>
                  </a:ext>
                </a:extLst>
              </p:cNvPr>
              <p:cNvSpPr/>
              <p:nvPr/>
            </p:nvSpPr>
            <p:spPr>
              <a:xfrm>
                <a:off x="8277026" y="841591"/>
                <a:ext cx="3238040" cy="3238040"/>
              </a:xfrm>
              <a:prstGeom prst="rect">
                <a:avLst/>
              </a:prstGeom>
              <a:solidFill>
                <a:schemeClr val="bg1">
                  <a:lumMod val="50000"/>
                  <a:alpha val="6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0B20DAE-E2F1-F92B-CB4D-B2B6830A3D00}"/>
                  </a:ext>
                </a:extLst>
              </p:cNvPr>
              <p:cNvSpPr txBox="1"/>
              <p:nvPr/>
            </p:nvSpPr>
            <p:spPr>
              <a:xfrm>
                <a:off x="9217014" y="2277126"/>
                <a:ext cx="135806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ko-KR" altLang="en-US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우리 사진</a:t>
                </a:r>
                <a:r>
                  <a:rPr lang="en-US" altLang="ko-KR" sz="2000" dirty="0">
                    <a:solidFill>
                      <a:schemeClr val="bg1"/>
                    </a:solidFill>
                    <a:latin typeface="나눔고딕 Light" panose="020D0904000000000000" pitchFamily="50" charset="-127"/>
                    <a:ea typeface="나눔고딕 Light" panose="020D0904000000000000" pitchFamily="50" charset="-127"/>
                  </a:rPr>
                  <a:t>?</a:t>
                </a:r>
                <a:endParaRPr lang="ko-KR" altLang="en-US" sz="2000" dirty="0">
                  <a:solidFill>
                    <a:schemeClr val="bg1"/>
                  </a:solidFill>
                  <a:latin typeface="나눔고딕 Light" panose="020D0904000000000000" pitchFamily="50" charset="-127"/>
                  <a:ea typeface="나눔고딕 Light" panose="020D0904000000000000" pitchFamily="50" charset="-127"/>
                </a:endParaRPr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EFF485E1-8EF3-2B57-79AA-398138D24190}"/>
              </a:ext>
            </a:extLst>
          </p:cNvPr>
          <p:cNvSpPr txBox="1"/>
          <p:nvPr/>
        </p:nvSpPr>
        <p:spPr>
          <a:xfrm>
            <a:off x="15943492" y="3683645"/>
            <a:ext cx="3724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openCV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와 </a:t>
            </a:r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mediapipe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를 이용해</a:t>
            </a:r>
            <a:endParaRPr lang="en-US" altLang="ko-KR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r"/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데이터를 수집하고 피드백 제공</a:t>
            </a:r>
          </a:p>
        </p:txBody>
      </p:sp>
      <p:pic>
        <p:nvPicPr>
          <p:cNvPr id="33" name="그림 32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4AB3ADE-8AF2-0AB0-C8A3-E578B13A35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85" y="1793813"/>
            <a:ext cx="5146580" cy="352501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CA2F1AD-ACC4-93D5-0C28-31214EDAABFF}"/>
              </a:ext>
            </a:extLst>
          </p:cNvPr>
          <p:cNvSpPr txBox="1"/>
          <p:nvPr/>
        </p:nvSpPr>
        <p:spPr>
          <a:xfrm>
            <a:off x="2119473" y="2761822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실행화면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B2D7E16-B58D-5597-267E-1FB43D1A4AB7}"/>
              </a:ext>
            </a:extLst>
          </p:cNvPr>
          <p:cNvSpPr txBox="1"/>
          <p:nvPr/>
        </p:nvSpPr>
        <p:spPr>
          <a:xfrm>
            <a:off x="1815158" y="3526688"/>
            <a:ext cx="23952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상황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#1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화면 가까이</a:t>
            </a:r>
          </a:p>
        </p:txBody>
      </p:sp>
    </p:spTree>
    <p:extLst>
      <p:ext uri="{BB962C8B-B14F-4D97-AF65-F5344CB8AC3E}">
        <p14:creationId xmlns:p14="http://schemas.microsoft.com/office/powerpoint/2010/main" val="1621928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5A5691-CD64-B5AD-9691-BDCEDD98EF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AC8FD6A-A1AC-1F6F-B52F-96860B1388E4}"/>
              </a:ext>
            </a:extLst>
          </p:cNvPr>
          <p:cNvCxnSpPr>
            <a:cxnSpLocks/>
          </p:cNvCxnSpPr>
          <p:nvPr/>
        </p:nvCxnSpPr>
        <p:spPr>
          <a:xfrm flipH="1">
            <a:off x="6611816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537D417-37A5-68A7-1563-B85DE4AC65A1}"/>
              </a:ext>
            </a:extLst>
          </p:cNvPr>
          <p:cNvSpPr txBox="1"/>
          <p:nvPr/>
        </p:nvSpPr>
        <p:spPr>
          <a:xfrm>
            <a:off x="7266053" y="2909991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기대효과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2789444-9AF0-9FEE-7FB9-60644F0E3A46}"/>
              </a:ext>
            </a:extLst>
          </p:cNvPr>
          <p:cNvSpPr txBox="1"/>
          <p:nvPr/>
        </p:nvSpPr>
        <p:spPr>
          <a:xfrm>
            <a:off x="5993269" y="3683645"/>
            <a:ext cx="432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자세 습관 개선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+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사용자 관리에 도움</a:t>
            </a:r>
            <a:b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연령 상관없이 모두에게 이로운 시스템</a:t>
            </a:r>
          </a:p>
        </p:txBody>
      </p:sp>
      <p:pic>
        <p:nvPicPr>
          <p:cNvPr id="33" name="그림 32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8655032-D976-F3D2-2DF2-03112DB13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85" y="1793813"/>
            <a:ext cx="5146580" cy="352501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D4BD62F7-CCB6-B7B3-E22D-AD7F989CC712}"/>
              </a:ext>
            </a:extLst>
          </p:cNvPr>
          <p:cNvSpPr txBox="1"/>
          <p:nvPr/>
        </p:nvSpPr>
        <p:spPr>
          <a:xfrm>
            <a:off x="2119473" y="2761822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실행화면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B3BB363-82F6-04B2-A25B-EE342ECC83B3}"/>
              </a:ext>
            </a:extLst>
          </p:cNvPr>
          <p:cNvSpPr txBox="1"/>
          <p:nvPr/>
        </p:nvSpPr>
        <p:spPr>
          <a:xfrm>
            <a:off x="1689066" y="3526688"/>
            <a:ext cx="26356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상황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#2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고개 기울어짐</a:t>
            </a:r>
          </a:p>
        </p:txBody>
      </p:sp>
    </p:spTree>
    <p:extLst>
      <p:ext uri="{BB962C8B-B14F-4D97-AF65-F5344CB8AC3E}">
        <p14:creationId xmlns:p14="http://schemas.microsoft.com/office/powerpoint/2010/main" val="29255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5AE549-19AB-EF8C-3F9A-96A1BA07D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6839355-3A24-D78B-7CF4-4020F8295704}"/>
              </a:ext>
            </a:extLst>
          </p:cNvPr>
          <p:cNvCxnSpPr>
            <a:cxnSpLocks/>
          </p:cNvCxnSpPr>
          <p:nvPr/>
        </p:nvCxnSpPr>
        <p:spPr>
          <a:xfrm flipH="1">
            <a:off x="6611816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0CDD930-21BA-9C66-72CB-02D91AC59948}"/>
              </a:ext>
            </a:extLst>
          </p:cNvPr>
          <p:cNvSpPr txBox="1"/>
          <p:nvPr/>
        </p:nvSpPr>
        <p:spPr>
          <a:xfrm>
            <a:off x="7266053" y="2909991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기대효과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DB88563-BF78-2C1C-316C-9A7F971EA3E3}"/>
              </a:ext>
            </a:extLst>
          </p:cNvPr>
          <p:cNvSpPr txBox="1"/>
          <p:nvPr/>
        </p:nvSpPr>
        <p:spPr>
          <a:xfrm>
            <a:off x="5993269" y="3683645"/>
            <a:ext cx="432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자세 습관 개선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+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사용자 관리에 도움</a:t>
            </a:r>
            <a:b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연령 상관없이 모두에게 이로운 시스템</a:t>
            </a:r>
          </a:p>
        </p:txBody>
      </p:sp>
      <p:pic>
        <p:nvPicPr>
          <p:cNvPr id="33" name="그림 32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7E80D59-D1B3-0E1F-3229-A10D632C8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85" y="1793813"/>
            <a:ext cx="5146580" cy="352501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B55C07EA-13CF-C848-CD23-9CF713783EEC}"/>
              </a:ext>
            </a:extLst>
          </p:cNvPr>
          <p:cNvSpPr txBox="1"/>
          <p:nvPr/>
        </p:nvSpPr>
        <p:spPr>
          <a:xfrm>
            <a:off x="2119473" y="2761822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실행화면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FF2953B-4C7A-A09A-6278-D010026880F9}"/>
              </a:ext>
            </a:extLst>
          </p:cNvPr>
          <p:cNvSpPr txBox="1"/>
          <p:nvPr/>
        </p:nvSpPr>
        <p:spPr>
          <a:xfrm>
            <a:off x="2085809" y="3526688"/>
            <a:ext cx="18421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상황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#3 </a:t>
            </a:r>
            <a:r>
              <a:rPr lang="ko-KR" altLang="en-US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거북목</a:t>
            </a:r>
            <a:endParaRPr lang="ko-KR" altLang="en-US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2354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44D9FA-9FF0-9F77-4F73-F40B48D4F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755478B-4211-8509-D4E0-A0699DA7F205}"/>
              </a:ext>
            </a:extLst>
          </p:cNvPr>
          <p:cNvCxnSpPr>
            <a:cxnSpLocks/>
          </p:cNvCxnSpPr>
          <p:nvPr/>
        </p:nvCxnSpPr>
        <p:spPr>
          <a:xfrm flipH="1">
            <a:off x="6611816" y="3556322"/>
            <a:ext cx="1492469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011EE0B-0BA5-68D8-DE39-DED25327E8ED}"/>
              </a:ext>
            </a:extLst>
          </p:cNvPr>
          <p:cNvSpPr txBox="1"/>
          <p:nvPr/>
        </p:nvSpPr>
        <p:spPr>
          <a:xfrm>
            <a:off x="2119473" y="2761822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실행화면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D4A1D37-2E65-0E0F-DEA3-0802C4BE0CDC}"/>
              </a:ext>
            </a:extLst>
          </p:cNvPr>
          <p:cNvSpPr txBox="1"/>
          <p:nvPr/>
        </p:nvSpPr>
        <p:spPr>
          <a:xfrm>
            <a:off x="1929516" y="3483590"/>
            <a:ext cx="21547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상황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#4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눈 깜빡임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1647BD-8779-6A9D-A966-E9B49B6829F1}"/>
              </a:ext>
            </a:extLst>
          </p:cNvPr>
          <p:cNvSpPr txBox="1"/>
          <p:nvPr/>
        </p:nvSpPr>
        <p:spPr>
          <a:xfrm>
            <a:off x="-3903499" y="616604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핵심  기능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DCF525-A986-BDF1-9349-E146C5DBD8D7}"/>
              </a:ext>
            </a:extLst>
          </p:cNvPr>
          <p:cNvSpPr txBox="1"/>
          <p:nvPr/>
        </p:nvSpPr>
        <p:spPr>
          <a:xfrm>
            <a:off x="-4026124" y="1326847"/>
            <a:ext cx="1301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얼굴거리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294259-3D90-1B5C-FDCB-F928D6524474}"/>
              </a:ext>
            </a:extLst>
          </p:cNvPr>
          <p:cNvSpPr txBox="1"/>
          <p:nvPr/>
        </p:nvSpPr>
        <p:spPr>
          <a:xfrm>
            <a:off x="-2660044" y="1326847"/>
            <a:ext cx="10615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거북목</a:t>
            </a:r>
            <a:endParaRPr lang="ko-KR" altLang="en-US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10F068-7440-5B39-EB0C-51123C3AABD3}"/>
              </a:ext>
            </a:extLst>
          </p:cNvPr>
          <p:cNvSpPr txBox="1"/>
          <p:nvPr/>
        </p:nvSpPr>
        <p:spPr>
          <a:xfrm>
            <a:off x="-4026124" y="1726957"/>
            <a:ext cx="1614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어깨 불균형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ADC5EB-8BA6-52F4-9EDE-C3800E803E5A}"/>
              </a:ext>
            </a:extLst>
          </p:cNvPr>
          <p:cNvSpPr txBox="1"/>
          <p:nvPr/>
        </p:nvSpPr>
        <p:spPr>
          <a:xfrm>
            <a:off x="-2350299" y="1726957"/>
            <a:ext cx="13740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고개 각도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437743-951F-0707-F19E-B6CB12589548}"/>
              </a:ext>
            </a:extLst>
          </p:cNvPr>
          <p:cNvSpPr txBox="1"/>
          <p:nvPr/>
        </p:nvSpPr>
        <p:spPr>
          <a:xfrm>
            <a:off x="-2602402" y="3623096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586A2A-724D-D0B8-C52A-67EA4718A93B}"/>
              </a:ext>
            </a:extLst>
          </p:cNvPr>
          <p:cNvSpPr txBox="1"/>
          <p:nvPr/>
        </p:nvSpPr>
        <p:spPr>
          <a:xfrm>
            <a:off x="-2602403" y="3847886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A2ED92-13CB-C9CD-BC6B-34AAC124E852}"/>
              </a:ext>
            </a:extLst>
          </p:cNvPr>
          <p:cNvSpPr txBox="1"/>
          <p:nvPr/>
        </p:nvSpPr>
        <p:spPr>
          <a:xfrm>
            <a:off x="-2602403" y="4083598"/>
            <a:ext cx="274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.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0AA41-E273-B7B8-9E46-AD8879992F43}"/>
              </a:ext>
            </a:extLst>
          </p:cNvPr>
          <p:cNvSpPr txBox="1"/>
          <p:nvPr/>
        </p:nvSpPr>
        <p:spPr>
          <a:xfrm>
            <a:off x="-4026124" y="2641411"/>
            <a:ext cx="3118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에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대한 교정 피드백을 제공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325B74-D2A6-38E2-5BE2-6F754878062C}"/>
              </a:ext>
            </a:extLst>
          </p:cNvPr>
          <p:cNvSpPr txBox="1"/>
          <p:nvPr/>
        </p:nvSpPr>
        <p:spPr>
          <a:xfrm>
            <a:off x="-4026124" y="2136026"/>
            <a:ext cx="13740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눈 깜빡임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35712-6F84-D39A-60F3-A677C8DEF712}"/>
              </a:ext>
            </a:extLst>
          </p:cNvPr>
          <p:cNvSpPr txBox="1"/>
          <p:nvPr/>
        </p:nvSpPr>
        <p:spPr>
          <a:xfrm>
            <a:off x="-4324033" y="4696116"/>
            <a:ext cx="37112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향후 기능 확장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DAD003-72D7-8AA8-6E3F-9242043193E3}"/>
              </a:ext>
            </a:extLst>
          </p:cNvPr>
          <p:cNvSpPr txBox="1"/>
          <p:nvPr/>
        </p:nvSpPr>
        <p:spPr>
          <a:xfrm>
            <a:off x="-3973065" y="5505295"/>
            <a:ext cx="31229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통계 페이지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캐릭터 피드백</a:t>
            </a:r>
            <a:endParaRPr lang="en-US" altLang="ko-KR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/>
            <a:r>
              <a:rPr lang="en-US" altLang="ko-KR" sz="2000" dirty="0" err="1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Etc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C85162-09CE-448D-4557-8569F4EDF978}"/>
              </a:ext>
            </a:extLst>
          </p:cNvPr>
          <p:cNvSpPr txBox="1"/>
          <p:nvPr/>
        </p:nvSpPr>
        <p:spPr>
          <a:xfrm>
            <a:off x="-4026124" y="3381552"/>
            <a:ext cx="30267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항목별 간편 </a:t>
            </a:r>
            <a:r>
              <a:rPr lang="en-US" altLang="ko-KR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ON/OFF</a:t>
            </a:r>
            <a:r>
              <a:rPr lang="ko-KR" altLang="en-US" sz="20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조작</a:t>
            </a:r>
          </a:p>
        </p:txBody>
      </p:sp>
      <p:pic>
        <p:nvPicPr>
          <p:cNvPr id="17" name="그림 16" descr="고양이, 고양이 수염, 중소형 고양이, 포유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C03B062-2C8D-4DAA-D7D5-4CA10F1D4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85" y="1793813"/>
            <a:ext cx="5146580" cy="352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116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487</Words>
  <Application>Microsoft Office PowerPoint</Application>
  <PresentationFormat>와이드스크린</PresentationFormat>
  <Paragraphs>126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KoPub돋움체 Light</vt:lpstr>
      <vt:lpstr>Arial</vt:lpstr>
      <vt:lpstr>맑은 고딕</vt:lpstr>
      <vt:lpstr>나눔고딕 Light</vt:lpstr>
      <vt:lpstr>나눔스퀘어_ac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황재현</dc:creator>
  <cp:lastModifiedBy>황재현</cp:lastModifiedBy>
  <cp:revision>104</cp:revision>
  <dcterms:created xsi:type="dcterms:W3CDTF">2025-05-20T02:06:04Z</dcterms:created>
  <dcterms:modified xsi:type="dcterms:W3CDTF">2025-05-22T16:32:57Z</dcterms:modified>
</cp:coreProperties>
</file>

<file path=docProps/thumbnail.jpeg>
</file>